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7" r:id="rId9"/>
    <p:sldId id="273" r:id="rId10"/>
    <p:sldId id="274" r:id="rId11"/>
    <p:sldId id="275" r:id="rId12"/>
    <p:sldId id="276" r:id="rId13"/>
    <p:sldId id="270" r:id="rId14"/>
    <p:sldId id="263" r:id="rId15"/>
    <p:sldId id="272" r:id="rId16"/>
    <p:sldId id="271" r:id="rId17"/>
    <p:sldId id="268" r:id="rId18"/>
    <p:sldId id="269" r:id="rId19"/>
    <p:sldId id="264" r:id="rId20"/>
  </p:sldIdLst>
  <p:sldSz cx="18288000" cy="10287000"/>
  <p:notesSz cx="6858000" cy="9144000"/>
  <p:embeddedFontLst>
    <p:embeddedFont>
      <p:font typeface="Source Han Sans KR Bold" panose="020B0600000101010101" charset="-127"/>
      <p:regular r:id="rId21"/>
    </p:embeddedFont>
    <p:embeddedFont>
      <p:font typeface="Source Han Sans KR Medium" panose="020B0600000101010101" charset="-127"/>
      <p:regular r:id="rId22"/>
    </p:embeddedFont>
    <p:embeddedFont>
      <p:font typeface="Source Han Sans KR Normal" panose="020B0600000101010101" charset="-127"/>
      <p:regular r:id="rId23"/>
    </p:embeddedFont>
    <p:embeddedFont>
      <p:font typeface="Arial Rounded MT Bold" panose="020F0704030504030204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263" autoAdjust="0"/>
  </p:normalViewPr>
  <p:slideViewPr>
    <p:cSldViewPr>
      <p:cViewPr varScale="1">
        <p:scale>
          <a:sx n="49" d="100"/>
          <a:sy n="49" d="100"/>
        </p:scale>
        <p:origin x="78" y="1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509851" y="31938"/>
            <a:ext cx="2364796" cy="2474786"/>
          </a:xfrm>
          <a:custGeom>
            <a:avLst/>
            <a:gdLst/>
            <a:ahLst/>
            <a:cxnLst/>
            <a:rect l="l" t="t" r="r" b="b"/>
            <a:pathLst>
              <a:path w="2364796" h="2474786">
                <a:moveTo>
                  <a:pt x="0" y="0"/>
                </a:moveTo>
                <a:lnTo>
                  <a:pt x="2364796" y="0"/>
                </a:lnTo>
                <a:lnTo>
                  <a:pt x="2364796" y="2474786"/>
                </a:lnTo>
                <a:lnTo>
                  <a:pt x="0" y="247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2700000">
            <a:off x="4690476" y="-175853"/>
            <a:ext cx="2793093" cy="1593495"/>
          </a:xfrm>
          <a:custGeom>
            <a:avLst/>
            <a:gdLst/>
            <a:ahLst/>
            <a:cxnLst/>
            <a:rect l="l" t="t" r="r" b="b"/>
            <a:pathLst>
              <a:path w="2793093" h="1593495">
                <a:moveTo>
                  <a:pt x="0" y="0"/>
                </a:moveTo>
                <a:lnTo>
                  <a:pt x="2793093" y="0"/>
                </a:lnTo>
                <a:lnTo>
                  <a:pt x="2793093" y="1593495"/>
                </a:lnTo>
                <a:lnTo>
                  <a:pt x="0" y="159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2700000">
            <a:off x="3597276" y="2429480"/>
            <a:ext cx="2505566" cy="1966046"/>
          </a:xfrm>
          <a:custGeom>
            <a:avLst/>
            <a:gdLst/>
            <a:ahLst/>
            <a:cxnLst/>
            <a:rect l="l" t="t" r="r" b="b"/>
            <a:pathLst>
              <a:path w="2505566" h="1966046">
                <a:moveTo>
                  <a:pt x="0" y="0"/>
                </a:moveTo>
                <a:lnTo>
                  <a:pt x="2505566" y="0"/>
                </a:lnTo>
                <a:lnTo>
                  <a:pt x="2505566" y="1966047"/>
                </a:lnTo>
                <a:lnTo>
                  <a:pt x="0" y="1966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25" b="-22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287032">
            <a:off x="7345234" y="-79316"/>
            <a:ext cx="2885110" cy="2703529"/>
          </a:xfrm>
          <a:custGeom>
            <a:avLst/>
            <a:gdLst/>
            <a:ahLst/>
            <a:cxnLst/>
            <a:rect l="l" t="t" r="r" b="b"/>
            <a:pathLst>
              <a:path w="2885110" h="2703529">
                <a:moveTo>
                  <a:pt x="0" y="0"/>
                </a:moveTo>
                <a:lnTo>
                  <a:pt x="2885109" y="0"/>
                </a:lnTo>
                <a:lnTo>
                  <a:pt x="2885109" y="2703529"/>
                </a:lnTo>
                <a:lnTo>
                  <a:pt x="0" y="2703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1" b="-5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-2700000">
            <a:off x="1110845" y="3977406"/>
            <a:ext cx="1945205" cy="1866611"/>
          </a:xfrm>
          <a:custGeom>
            <a:avLst/>
            <a:gdLst/>
            <a:ahLst/>
            <a:cxnLst/>
            <a:rect l="l" t="t" r="r" b="b"/>
            <a:pathLst>
              <a:path w="1945205" h="1866611">
                <a:moveTo>
                  <a:pt x="0" y="0"/>
                </a:moveTo>
                <a:lnTo>
                  <a:pt x="1945206" y="0"/>
                </a:lnTo>
                <a:lnTo>
                  <a:pt x="1945206" y="1866611"/>
                </a:lnTo>
                <a:lnTo>
                  <a:pt x="0" y="1866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1" r="-1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2232177" y="6806617"/>
            <a:ext cx="2421317" cy="2070134"/>
          </a:xfrm>
          <a:custGeom>
            <a:avLst/>
            <a:gdLst/>
            <a:ahLst/>
            <a:cxnLst/>
            <a:rect l="l" t="t" r="r" b="b"/>
            <a:pathLst>
              <a:path w="2421317" h="2070134">
                <a:moveTo>
                  <a:pt x="0" y="0"/>
                </a:moveTo>
                <a:lnTo>
                  <a:pt x="2421317" y="0"/>
                </a:lnTo>
                <a:lnTo>
                  <a:pt x="2421317" y="2070133"/>
                </a:lnTo>
                <a:lnTo>
                  <a:pt x="0" y="20701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09" b="-10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5286083" y="3989594"/>
            <a:ext cx="2215795" cy="2597203"/>
          </a:xfrm>
          <a:custGeom>
            <a:avLst/>
            <a:gdLst/>
            <a:ahLst/>
            <a:cxnLst/>
            <a:rect l="l" t="t" r="r" b="b"/>
            <a:pathLst>
              <a:path w="2215795" h="2597203">
                <a:moveTo>
                  <a:pt x="0" y="0"/>
                </a:moveTo>
                <a:lnTo>
                  <a:pt x="2215795" y="0"/>
                </a:lnTo>
                <a:lnTo>
                  <a:pt x="2215795" y="2597202"/>
                </a:lnTo>
                <a:lnTo>
                  <a:pt x="0" y="259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34" b="-3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181600" y="3467100"/>
            <a:ext cx="11503166" cy="5803396"/>
            <a:chOff x="-4345216" y="319881"/>
            <a:chExt cx="13065343" cy="6830993"/>
          </a:xfrm>
        </p:grpSpPr>
        <p:sp>
          <p:nvSpPr>
            <p:cNvPr id="10" name="TextBox 10"/>
            <p:cNvSpPr txBox="1"/>
            <p:nvPr/>
          </p:nvSpPr>
          <p:spPr>
            <a:xfrm>
              <a:off x="-4345216" y="319881"/>
              <a:ext cx="13065343" cy="62945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13913"/>
                </a:lnSpc>
              </a:pPr>
              <a:r>
                <a:rPr lang="ko-KR" altLang="en-US" sz="12648" dirty="0">
                  <a:solidFill>
                    <a:srgbClr val="303030"/>
                  </a:solidFill>
                  <a:ea typeface="Source Han Sans KR Bold"/>
                </a:rPr>
                <a:t>대구광역시 코로나</a:t>
              </a:r>
              <a:r>
                <a:rPr lang="en-US" altLang="ko-KR" sz="12700" dirty="0">
                  <a:solidFill>
                    <a:srgbClr val="303030"/>
                  </a:solidFill>
                  <a:latin typeface="Arial Rounded MT Bold" panose="020F0704030504030204" pitchFamily="34" charset="0"/>
                  <a:ea typeface="Source Han Sans KR Bold"/>
                </a:rPr>
                <a:t>19</a:t>
              </a:r>
              <a:r>
                <a:rPr lang="en-US" altLang="ko-KR" sz="12648" dirty="0">
                  <a:solidFill>
                    <a:srgbClr val="303030"/>
                  </a:solidFill>
                  <a:ea typeface="Source Han Sans KR Bold"/>
                </a:rPr>
                <a:t> </a:t>
              </a:r>
              <a:r>
                <a:rPr lang="ko-KR" altLang="en-US" sz="12648" dirty="0" err="1">
                  <a:solidFill>
                    <a:srgbClr val="303030"/>
                  </a:solidFill>
                  <a:ea typeface="Source Han Sans KR Bold"/>
                </a:rPr>
                <a:t>확진자수</a:t>
              </a:r>
              <a:r>
                <a:rPr lang="ko-KR" altLang="en-US" sz="12648" dirty="0">
                  <a:solidFill>
                    <a:srgbClr val="303030"/>
                  </a:solidFill>
                  <a:ea typeface="Source Han Sans KR Bold"/>
                </a:rPr>
                <a:t> 현황</a:t>
              </a:r>
              <a:endParaRPr lang="en-US" sz="12648" dirty="0">
                <a:solidFill>
                  <a:srgbClr val="303030"/>
                </a:solidFill>
                <a:ea typeface="Source Han Sans KR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723768"/>
              <a:ext cx="8720125" cy="427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12"/>
                </a:lnSpc>
              </a:pPr>
              <a:r>
                <a:rPr lang="ko-KR" altLang="en-US" sz="2812" dirty="0" err="1">
                  <a:solidFill>
                    <a:srgbClr val="74AEDB"/>
                  </a:solidFill>
                  <a:ea typeface="Source Han Sans KR Bold"/>
                </a:rPr>
                <a:t>이종운</a:t>
              </a:r>
              <a:endParaRPr lang="en-US" sz="2812" dirty="0">
                <a:solidFill>
                  <a:srgbClr val="74AEDB"/>
                </a:solidFill>
                <a:latin typeface="Source Han Sans KR Bold"/>
                <a:ea typeface="Source Han Sans KR Bold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1057302" y="666412"/>
            <a:ext cx="5627464" cy="696369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2362585" y="905381"/>
            <a:ext cx="3922808" cy="26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93"/>
              </a:lnSpc>
            </a:pPr>
            <a:r>
              <a:rPr lang="ko-KR" altLang="en-US" sz="1687" spc="168" dirty="0">
                <a:solidFill>
                  <a:srgbClr val="FFFFFF"/>
                </a:solidFill>
                <a:ea typeface="Source Han Sans KR Bold"/>
              </a:rPr>
              <a:t>경북산업직업전문학교</a:t>
            </a:r>
            <a:endParaRPr lang="en-US" sz="1687" spc="168" dirty="0">
              <a:solidFill>
                <a:srgbClr val="FFFFFF"/>
              </a:solidFill>
              <a:ea typeface="Source Han Sans KR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27ED-6219-F6EC-207A-62A6FB86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7AB8FA7-7641-20F0-AF70-33867538446B}"/>
              </a:ext>
            </a:extLst>
          </p:cNvPr>
          <p:cNvSpPr txBox="1"/>
          <p:nvPr/>
        </p:nvSpPr>
        <p:spPr>
          <a:xfrm>
            <a:off x="2495703" y="798028"/>
            <a:ext cx="9041309" cy="84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ko-KR" altLang="en-US" sz="5906" dirty="0">
                <a:solidFill>
                  <a:srgbClr val="303030"/>
                </a:solidFill>
                <a:ea typeface="Source Han Sans KR Bold"/>
              </a:rPr>
              <a:t>소스 설명</a:t>
            </a:r>
            <a:endParaRPr lang="en-US" sz="5906" dirty="0">
              <a:solidFill>
                <a:srgbClr val="303030"/>
              </a:solidFill>
              <a:ea typeface="Source Han Sans KR Bold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45689F41-D935-F53C-D3AA-B8B5FF3E9F08}"/>
              </a:ext>
            </a:extLst>
          </p:cNvPr>
          <p:cNvSpPr/>
          <p:nvPr/>
        </p:nvSpPr>
        <p:spPr>
          <a:xfrm>
            <a:off x="914400" y="1866901"/>
            <a:ext cx="7848600" cy="6324599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A186DAFA-093B-8EA9-3790-8D75D74F5BDB}"/>
              </a:ext>
            </a:extLst>
          </p:cNvPr>
          <p:cNvSpPr/>
          <p:nvPr/>
        </p:nvSpPr>
        <p:spPr>
          <a:xfrm>
            <a:off x="9513376" y="1866901"/>
            <a:ext cx="6248400" cy="4876799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156D13E-BCDE-BCDB-BE30-70D960367863}"/>
              </a:ext>
            </a:extLst>
          </p:cNvPr>
          <p:cNvSpPr txBox="1"/>
          <p:nvPr/>
        </p:nvSpPr>
        <p:spPr>
          <a:xfrm>
            <a:off x="3574562" y="8411299"/>
            <a:ext cx="2528276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▲ 막대 그래프 코드</a:t>
            </a:r>
            <a:endParaRPr lang="en-US" altLang="ko-KR" sz="2400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1CF07320-770F-FC5B-EEB6-1211D1EBB837}"/>
              </a:ext>
            </a:extLst>
          </p:cNvPr>
          <p:cNvSpPr txBox="1"/>
          <p:nvPr/>
        </p:nvSpPr>
        <p:spPr>
          <a:xfrm>
            <a:off x="11214200" y="6962774"/>
            <a:ext cx="2846752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▲ 막대 그래프 코드</a:t>
            </a:r>
            <a:endParaRPr lang="en-US" altLang="ko-KR" sz="2400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FBF1F-1342-FB6C-B3C1-1B181719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91" y="2095500"/>
            <a:ext cx="7272617" cy="5867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4E129F-1ACD-7B49-BAC4-3A3D54C6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085975"/>
            <a:ext cx="5767952" cy="43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1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27ED-6219-F6EC-207A-62A6FB86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7AB8FA7-7641-20F0-AF70-33867538446B}"/>
              </a:ext>
            </a:extLst>
          </p:cNvPr>
          <p:cNvSpPr txBox="1"/>
          <p:nvPr/>
        </p:nvSpPr>
        <p:spPr>
          <a:xfrm>
            <a:off x="2495703" y="798028"/>
            <a:ext cx="9041309" cy="84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ko-KR" altLang="en-US" sz="5906" dirty="0">
                <a:solidFill>
                  <a:srgbClr val="303030"/>
                </a:solidFill>
                <a:ea typeface="Source Han Sans KR Bold"/>
              </a:rPr>
              <a:t>소스 설명</a:t>
            </a:r>
            <a:endParaRPr lang="en-US" sz="5906" dirty="0">
              <a:solidFill>
                <a:srgbClr val="303030"/>
              </a:solidFill>
              <a:ea typeface="Source Han Sans KR Bold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45689F41-D935-F53C-D3AA-B8B5FF3E9F08}"/>
              </a:ext>
            </a:extLst>
          </p:cNvPr>
          <p:cNvSpPr/>
          <p:nvPr/>
        </p:nvSpPr>
        <p:spPr>
          <a:xfrm>
            <a:off x="914400" y="1866901"/>
            <a:ext cx="7848600" cy="6324599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A186DAFA-093B-8EA9-3790-8D75D74F5BDB}"/>
              </a:ext>
            </a:extLst>
          </p:cNvPr>
          <p:cNvSpPr/>
          <p:nvPr/>
        </p:nvSpPr>
        <p:spPr>
          <a:xfrm>
            <a:off x="9513376" y="1866901"/>
            <a:ext cx="6248400" cy="3657599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156D13E-BCDE-BCDB-BE30-70D960367863}"/>
              </a:ext>
            </a:extLst>
          </p:cNvPr>
          <p:cNvSpPr txBox="1"/>
          <p:nvPr/>
        </p:nvSpPr>
        <p:spPr>
          <a:xfrm>
            <a:off x="3892598" y="8420099"/>
            <a:ext cx="1892200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▲ </a:t>
            </a:r>
            <a:r>
              <a:rPr lang="ko-KR" altLang="en-US" sz="2400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트리맵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코드</a:t>
            </a:r>
            <a:endParaRPr lang="en-US" altLang="ko-KR" sz="2400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1CF07320-770F-FC5B-EEB6-1211D1EBB837}"/>
              </a:ext>
            </a:extLst>
          </p:cNvPr>
          <p:cNvSpPr txBox="1"/>
          <p:nvPr/>
        </p:nvSpPr>
        <p:spPr>
          <a:xfrm>
            <a:off x="11691476" y="5753099"/>
            <a:ext cx="1892200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▲ </a:t>
            </a:r>
            <a:r>
              <a:rPr lang="ko-KR" altLang="en-US" sz="2400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트리맵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코드</a:t>
            </a:r>
            <a:endParaRPr lang="en-US" altLang="ko-KR" sz="2400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0C14EC-E8F2-3AC0-DD28-53D5E460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90" y="2095500"/>
            <a:ext cx="7272617" cy="5867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8CF55B-8E2B-8602-EB52-C1E8A373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095500"/>
            <a:ext cx="5767952" cy="31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3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27ED-6219-F6EC-207A-62A6FB86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7AB8FA7-7641-20F0-AF70-33867538446B}"/>
              </a:ext>
            </a:extLst>
          </p:cNvPr>
          <p:cNvSpPr txBox="1"/>
          <p:nvPr/>
        </p:nvSpPr>
        <p:spPr>
          <a:xfrm>
            <a:off x="2495703" y="798028"/>
            <a:ext cx="9041309" cy="84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ko-KR" altLang="en-US" sz="5906" dirty="0">
                <a:solidFill>
                  <a:srgbClr val="303030"/>
                </a:solidFill>
                <a:ea typeface="Source Han Sans KR Bold"/>
              </a:rPr>
              <a:t>소스 설명</a:t>
            </a:r>
            <a:endParaRPr lang="en-US" sz="5906" dirty="0">
              <a:solidFill>
                <a:srgbClr val="303030"/>
              </a:solidFill>
              <a:ea typeface="Source Han Sans KR Bold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45689F41-D935-F53C-D3AA-B8B5FF3E9F08}"/>
              </a:ext>
            </a:extLst>
          </p:cNvPr>
          <p:cNvSpPr/>
          <p:nvPr/>
        </p:nvSpPr>
        <p:spPr>
          <a:xfrm>
            <a:off x="914400" y="1866901"/>
            <a:ext cx="7848600" cy="5181599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A186DAFA-093B-8EA9-3790-8D75D74F5BDB}"/>
              </a:ext>
            </a:extLst>
          </p:cNvPr>
          <p:cNvSpPr/>
          <p:nvPr/>
        </p:nvSpPr>
        <p:spPr>
          <a:xfrm>
            <a:off x="9513376" y="1866901"/>
            <a:ext cx="6248400" cy="6324599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156D13E-BCDE-BCDB-BE30-70D960367863}"/>
              </a:ext>
            </a:extLst>
          </p:cNvPr>
          <p:cNvSpPr txBox="1"/>
          <p:nvPr/>
        </p:nvSpPr>
        <p:spPr>
          <a:xfrm>
            <a:off x="3574562" y="7268299"/>
            <a:ext cx="2528276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▲ 원형 그래프 코드</a:t>
            </a:r>
            <a:endParaRPr lang="en-US" altLang="ko-KR" sz="2400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1CF07320-770F-FC5B-EEB6-1211D1EBB837}"/>
              </a:ext>
            </a:extLst>
          </p:cNvPr>
          <p:cNvSpPr txBox="1"/>
          <p:nvPr/>
        </p:nvSpPr>
        <p:spPr>
          <a:xfrm>
            <a:off x="11214199" y="8411299"/>
            <a:ext cx="2846752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▲ 원형 그래프 코드</a:t>
            </a:r>
            <a:endParaRPr lang="en-US" altLang="ko-KR" sz="2400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10FD10-B2E4-61AB-F905-BF82C5D7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91" y="2095501"/>
            <a:ext cx="7272618" cy="46934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8E24FD-F9A5-95EB-7684-D5C513F9B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976" y="2095500"/>
            <a:ext cx="5791199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18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60795-196E-F0D3-3F56-5707D2E6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>
            <a:extLst>
              <a:ext uri="{FF2B5EF4-FFF2-40B4-BE49-F238E27FC236}">
                <a16:creationId xmlns:a16="http://schemas.microsoft.com/office/drawing/2014/main" id="{8C66036D-16C3-2797-1AF2-1AACA6D345F5}"/>
              </a:ext>
            </a:extLst>
          </p:cNvPr>
          <p:cNvGrpSpPr/>
          <p:nvPr/>
        </p:nvGrpSpPr>
        <p:grpSpPr>
          <a:xfrm>
            <a:off x="2495703" y="798028"/>
            <a:ext cx="9041309" cy="1373470"/>
            <a:chOff x="0" y="57150"/>
            <a:chExt cx="12055078" cy="1831293"/>
          </a:xfrm>
        </p:grpSpPr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7BB6FC5C-8BB6-2999-371D-8117ABA4E618}"/>
                </a:ext>
              </a:extLst>
            </p:cNvPr>
            <p:cNvSpPr txBox="1"/>
            <p:nvPr/>
          </p:nvSpPr>
          <p:spPr>
            <a:xfrm>
              <a:off x="0" y="57150"/>
              <a:ext cx="12055078" cy="113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ko-KR" altLang="en-US" sz="5906" dirty="0">
                  <a:solidFill>
                    <a:srgbClr val="303030"/>
                  </a:solidFill>
                  <a:ea typeface="Source Han Sans KR Bold"/>
                </a:rPr>
                <a:t>구현화면</a:t>
              </a:r>
              <a:endParaRPr lang="en-US" sz="5906" dirty="0">
                <a:solidFill>
                  <a:srgbClr val="303030"/>
                </a:solidFill>
                <a:ea typeface="Source Han Sans KR Bold"/>
              </a:endParaRPr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E15C07BD-259D-4F53-A630-45BE7A66862F}"/>
                </a:ext>
              </a:extLst>
            </p:cNvPr>
            <p:cNvSpPr/>
            <p:nvPr/>
          </p:nvSpPr>
          <p:spPr>
            <a:xfrm>
              <a:off x="0" y="1727709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157511-EAD3-67B8-CD05-9D0D4756D0F0}"/>
              </a:ext>
            </a:extLst>
          </p:cNvPr>
          <p:cNvSpPr txBox="1"/>
          <p:nvPr/>
        </p:nvSpPr>
        <p:spPr>
          <a:xfrm>
            <a:off x="762000" y="3086100"/>
            <a:ext cx="5867400" cy="520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웹페이지의 전체적인 화면입니다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  <a:p>
            <a:pPr>
              <a:lnSpc>
                <a:spcPts val="3400"/>
              </a:lnSpc>
            </a:pPr>
            <a:endParaRPr lang="en-US" altLang="ko-KR" sz="2400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  <a:p>
            <a:pPr>
              <a:lnSpc>
                <a:spcPts val="3400"/>
              </a:lnSpc>
            </a:pP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상단 배너 아래의 입력창에서 조회 희망 월을 선택하면 해당 월의 자료를 기반으로 한 데이터가 조회됩니다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  <a:p>
            <a:pPr>
              <a:lnSpc>
                <a:spcPts val="3400"/>
              </a:lnSpc>
            </a:pPr>
            <a:endParaRPr lang="en-US" altLang="ko-KR" sz="2400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  <a:p>
            <a:pPr>
              <a:lnSpc>
                <a:spcPts val="3400"/>
              </a:lnSpc>
            </a:pP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  <a:r>
              <a:rPr lang="ko-KR" altLang="en-US" sz="2400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시각화된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자료는 표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꺾은선 그래프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막대 그래프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2400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트리맵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원형 그래프를 선택하여 조회할 수 있습니다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  <a:p>
            <a:pPr>
              <a:lnSpc>
                <a:spcPts val="3400"/>
              </a:lnSpc>
            </a:pPr>
            <a:endParaRPr lang="en-US" altLang="ko-KR" sz="2400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  <a:p>
            <a:pPr>
              <a:lnSpc>
                <a:spcPts val="3400"/>
              </a:lnSpc>
            </a:pP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월을 선택하지 않으면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기본적으로 가장 첫번째 월인 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2020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년 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2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월의 자료가 조회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출력됩니다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577EF8-26E5-DA66-0411-F86949AE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388" y="1790700"/>
            <a:ext cx="10599216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096B3B2-8F16-B89D-A9A9-DE7484C03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93"/>
          <a:stretch/>
        </p:blipFill>
        <p:spPr>
          <a:xfrm>
            <a:off x="11330655" y="1943100"/>
            <a:ext cx="4899945" cy="457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C62A7B-EB06-95AA-F386-1506D16A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6351"/>
            <a:ext cx="11310524" cy="63111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1F3DF7-D100-A440-E4CE-52983BC49235}"/>
              </a:ext>
            </a:extLst>
          </p:cNvPr>
          <p:cNvSpPr txBox="1"/>
          <p:nvPr/>
        </p:nvSpPr>
        <p:spPr>
          <a:xfrm>
            <a:off x="11049000" y="7111249"/>
            <a:ext cx="5486400" cy="842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입력 창을 통하여 조회 희망 월을 선택하고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조회 버튼을 클릭하면 조회가 됩니다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2E0FEA86-9881-F824-DCAE-A923C093E58F}"/>
              </a:ext>
            </a:extLst>
          </p:cNvPr>
          <p:cNvSpPr/>
          <p:nvPr/>
        </p:nvSpPr>
        <p:spPr>
          <a:xfrm>
            <a:off x="6781800" y="3238500"/>
            <a:ext cx="62484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F7BF0-2A0B-70DF-53F1-8252B177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AA84334-4F37-1893-F73E-D4F16179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1333500"/>
            <a:ext cx="7610475" cy="8162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E8575E-739E-9510-1B86-E5ECF546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6219825" cy="68675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23AAEF-F2D7-B4D7-642C-6ED353BE4421}"/>
              </a:ext>
            </a:extLst>
          </p:cNvPr>
          <p:cNvSpPr txBox="1"/>
          <p:nvPr/>
        </p:nvSpPr>
        <p:spPr>
          <a:xfrm>
            <a:off x="6172200" y="3910561"/>
            <a:ext cx="4724400" cy="842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2020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년 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6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월 선택 후 조회 클릭 시 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2020-06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월 자료로 조회가 진행됩니다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8F51F32-95EE-454E-4690-520A9006CC28}"/>
              </a:ext>
            </a:extLst>
          </p:cNvPr>
          <p:cNvSpPr/>
          <p:nvPr/>
        </p:nvSpPr>
        <p:spPr>
          <a:xfrm>
            <a:off x="3657600" y="3238500"/>
            <a:ext cx="8058152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1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E56F0-8F4E-3083-3946-AE49CD9B6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D4D81AE-B9AC-68C6-FB28-91E7AE152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17"/>
          <a:stretch/>
        </p:blipFill>
        <p:spPr>
          <a:xfrm>
            <a:off x="152400" y="2476500"/>
            <a:ext cx="8415789" cy="61777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7B4570-263D-A3B2-601B-55A376749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78"/>
          <a:stretch/>
        </p:blipFill>
        <p:spPr>
          <a:xfrm>
            <a:off x="8915400" y="2247900"/>
            <a:ext cx="8890410" cy="642217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B1A28CB-B071-B0E6-D773-9968A4B3C3F9}"/>
              </a:ext>
            </a:extLst>
          </p:cNvPr>
          <p:cNvSpPr/>
          <p:nvPr/>
        </p:nvSpPr>
        <p:spPr>
          <a:xfrm>
            <a:off x="8568189" y="4991100"/>
            <a:ext cx="347211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6F35B-E73C-D843-B7D8-5E9F5B29EE3B}"/>
              </a:ext>
            </a:extLst>
          </p:cNvPr>
          <p:cNvSpPr txBox="1"/>
          <p:nvPr/>
        </p:nvSpPr>
        <p:spPr>
          <a:xfrm>
            <a:off x="7086600" y="5448300"/>
            <a:ext cx="4724400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시각화 자료도 변경됩니다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371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D8ED7-620D-D2BF-4991-09EED446D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0F074B-4486-2129-576B-744AFF5BE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2"/>
          <a:stretch/>
        </p:blipFill>
        <p:spPr>
          <a:xfrm>
            <a:off x="228599" y="1638300"/>
            <a:ext cx="8633554" cy="6389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972757-5EDF-6166-BCF8-09B3B246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466" y="1584554"/>
            <a:ext cx="8759589" cy="6496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922D4B-40B4-1796-1499-CE0319D5EDF5}"/>
              </a:ext>
            </a:extLst>
          </p:cNvPr>
          <p:cNvSpPr txBox="1"/>
          <p:nvPr/>
        </p:nvSpPr>
        <p:spPr>
          <a:xfrm>
            <a:off x="7086600" y="5448300"/>
            <a:ext cx="4724400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시각화 자료도 변경됩니다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CDED6F2-91A0-51C1-8326-A53E4CEA57D9}"/>
              </a:ext>
            </a:extLst>
          </p:cNvPr>
          <p:cNvSpPr/>
          <p:nvPr/>
        </p:nvSpPr>
        <p:spPr>
          <a:xfrm>
            <a:off x="8872989" y="4991100"/>
            <a:ext cx="347211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49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3E54-8BA9-637C-76D6-E43224A8E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95B493-2A31-1712-3EC1-E3A5B297D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8"/>
          <a:stretch/>
        </p:blipFill>
        <p:spPr>
          <a:xfrm>
            <a:off x="304800" y="1104900"/>
            <a:ext cx="7783548" cy="746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EA4189-3704-38A1-77D4-2B4DBB1374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"/>
          <a:stretch/>
        </p:blipFill>
        <p:spPr>
          <a:xfrm>
            <a:off x="9525000" y="819150"/>
            <a:ext cx="7868314" cy="803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6650A-BA53-25CC-A57E-E3B1802EE166}"/>
              </a:ext>
            </a:extLst>
          </p:cNvPr>
          <p:cNvSpPr txBox="1"/>
          <p:nvPr/>
        </p:nvSpPr>
        <p:spPr>
          <a:xfrm>
            <a:off x="7086600" y="5448300"/>
            <a:ext cx="4724400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시각화 자료도 변경됩니다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10C1B4B-F1DF-9618-7046-B36B1393AE9F}"/>
              </a:ext>
            </a:extLst>
          </p:cNvPr>
          <p:cNvSpPr/>
          <p:nvPr/>
        </p:nvSpPr>
        <p:spPr>
          <a:xfrm>
            <a:off x="8568189" y="4991100"/>
            <a:ext cx="347211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80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767" y="0"/>
            <a:ext cx="15256467" cy="5143500"/>
          </a:xfrm>
          <a:custGeom>
            <a:avLst/>
            <a:gdLst/>
            <a:ahLst/>
            <a:cxnLst/>
            <a:rect l="l" t="t" r="r" b="b"/>
            <a:pathLst>
              <a:path w="15256467" h="5871106">
                <a:moveTo>
                  <a:pt x="0" y="0"/>
                </a:moveTo>
                <a:lnTo>
                  <a:pt x="15256466" y="0"/>
                </a:lnTo>
                <a:lnTo>
                  <a:pt x="15256466" y="5871106"/>
                </a:lnTo>
                <a:lnTo>
                  <a:pt x="0" y="5871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1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3314700" y="1028700"/>
            <a:ext cx="11658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900041" y="5143500"/>
            <a:ext cx="10487918" cy="56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3"/>
              </a:lnSpc>
            </a:pPr>
            <a:r>
              <a:rPr lang="ko-KR" altLang="en-US" sz="8000" spc="281" dirty="0">
                <a:solidFill>
                  <a:srgbClr val="303030"/>
                </a:solidFill>
                <a:ea typeface="Source Han Sans KR Bold"/>
              </a:rPr>
              <a:t>감사합니다</a:t>
            </a:r>
            <a:r>
              <a:rPr lang="en-US" altLang="ko-KR" sz="8000" spc="281" dirty="0">
                <a:solidFill>
                  <a:srgbClr val="303030"/>
                </a:solidFill>
                <a:ea typeface="Source Han Sans KR Bold"/>
              </a:rPr>
              <a:t>.</a:t>
            </a:r>
            <a:endParaRPr lang="en-US" sz="8000" spc="281" dirty="0">
              <a:solidFill>
                <a:srgbClr val="303030"/>
              </a:solidFill>
              <a:ea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979426" y="9526972"/>
            <a:ext cx="1754684" cy="49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ko-KR" altLang="en-US" sz="1265" spc="253" dirty="0">
                <a:solidFill>
                  <a:srgbClr val="FFFFFF"/>
                </a:solidFill>
                <a:ea typeface="Source Han Sans KR Medium"/>
              </a:rPr>
              <a:t>대구광역시 코로나</a:t>
            </a:r>
            <a:r>
              <a:rPr lang="en-US" altLang="ko-KR" sz="1265" spc="253" dirty="0">
                <a:solidFill>
                  <a:srgbClr val="FFFFFF"/>
                </a:solidFill>
                <a:ea typeface="Source Han Sans KR Medium"/>
              </a:rPr>
              <a:t>19 </a:t>
            </a:r>
            <a:r>
              <a:rPr lang="ko-KR" altLang="en-US" sz="1265" spc="253" dirty="0" err="1">
                <a:solidFill>
                  <a:srgbClr val="FFFFFF"/>
                </a:solidFill>
                <a:ea typeface="Source Han Sans KR Medium"/>
              </a:rPr>
              <a:t>확진자수</a:t>
            </a:r>
            <a:r>
              <a:rPr lang="ko-KR" altLang="en-US" sz="1265" spc="253" dirty="0">
                <a:solidFill>
                  <a:srgbClr val="FFFFFF"/>
                </a:solidFill>
                <a:ea typeface="Source Han Sans KR Medium"/>
              </a:rPr>
              <a:t> 현황</a:t>
            </a:r>
            <a:endParaRPr lang="en-US" altLang="ko-KR" sz="1265" spc="253" dirty="0">
              <a:solidFill>
                <a:srgbClr val="FFFFFF"/>
              </a:solidFill>
              <a:latin typeface="Source Han Sans KR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1"/>
            <a:ext cx="3862983" cy="10287001"/>
          </a:xfrm>
          <a:prstGeom prst="rect">
            <a:avLst/>
          </a:prstGeom>
          <a:solidFill>
            <a:srgbClr val="30303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3314700" y="1028700"/>
            <a:ext cx="8604647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007197" y="2561225"/>
            <a:ext cx="7219652" cy="4435304"/>
            <a:chOff x="0" y="90884"/>
            <a:chExt cx="9626203" cy="5913739"/>
          </a:xfrm>
        </p:grpSpPr>
        <p:sp>
          <p:nvSpPr>
            <p:cNvPr id="5" name="TextBox 5"/>
            <p:cNvSpPr txBox="1"/>
            <p:nvPr/>
          </p:nvSpPr>
          <p:spPr>
            <a:xfrm>
              <a:off x="0" y="90884"/>
              <a:ext cx="9626203" cy="1120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79"/>
                </a:lnSpc>
              </a:pPr>
              <a:r>
                <a:rPr lang="ko-KR" altLang="en-US" sz="5799" dirty="0">
                  <a:solidFill>
                    <a:srgbClr val="303030"/>
                  </a:solidFill>
                  <a:ea typeface="Source Han Sans KR Bold"/>
                </a:rPr>
                <a:t>목차</a:t>
              </a:r>
              <a:endParaRPr lang="en-US" sz="5799" dirty="0">
                <a:solidFill>
                  <a:srgbClr val="303030"/>
                </a:solidFill>
                <a:ea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87402"/>
              <a:ext cx="9626203" cy="47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84"/>
                </a:lnSpc>
              </a:pPr>
              <a:endParaRPr lang="en-US" sz="2531" dirty="0">
                <a:solidFill>
                  <a:srgbClr val="74AEDB"/>
                </a:solidFill>
                <a:ea typeface="Source Han Sans K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04680"/>
              <a:ext cx="9626203" cy="2599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7"/>
                </a:lnSpc>
              </a:pPr>
              <a:r>
                <a:rPr lang="en-US" sz="2400" spc="-18" dirty="0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1. </a:t>
              </a:r>
              <a:r>
                <a:rPr lang="en-US" sz="2400" spc="-18" dirty="0" err="1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소개</a:t>
              </a:r>
              <a:r>
                <a:rPr lang="en-US" sz="2400" spc="-18" dirty="0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 </a:t>
              </a:r>
            </a:p>
            <a:p>
              <a:pPr algn="l">
                <a:lnSpc>
                  <a:spcPts val="3107"/>
                </a:lnSpc>
              </a:pPr>
              <a:r>
                <a:rPr lang="en-US" sz="2400" spc="-18" dirty="0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2. </a:t>
              </a:r>
              <a:r>
                <a:rPr lang="en-US" sz="2400" spc="-18" dirty="0" err="1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목적</a:t>
              </a:r>
              <a:r>
                <a:rPr lang="en-US" sz="2400" spc="-18" dirty="0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 </a:t>
              </a:r>
            </a:p>
            <a:p>
              <a:pPr algn="l">
                <a:lnSpc>
                  <a:spcPts val="3107"/>
                </a:lnSpc>
              </a:pPr>
              <a:r>
                <a:rPr lang="en-US" sz="2400" spc="-18" dirty="0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3. </a:t>
              </a:r>
              <a:r>
                <a:rPr lang="ko-KR" altLang="en-US" sz="2400" spc="-18" dirty="0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사용 데이터</a:t>
              </a:r>
              <a:endParaRPr lang="en-US" altLang="ko-KR" sz="2400" spc="-18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endParaRPr>
            </a:p>
            <a:p>
              <a:pPr algn="l">
                <a:lnSpc>
                  <a:spcPts val="3107"/>
                </a:lnSpc>
              </a:pPr>
              <a:r>
                <a:rPr lang="en-US" sz="2400" spc="-18" dirty="0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4. </a:t>
              </a:r>
              <a:r>
                <a:rPr lang="ko-KR" altLang="en-US" sz="2400" spc="-18" dirty="0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소스 설명</a:t>
              </a:r>
              <a:endParaRPr lang="en-US" altLang="ko-KR" sz="2400" spc="-18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endParaRPr>
            </a:p>
            <a:p>
              <a:pPr algn="l">
                <a:lnSpc>
                  <a:spcPts val="3107"/>
                </a:lnSpc>
              </a:pPr>
              <a:r>
                <a:rPr lang="en-US" sz="2400" spc="-18" dirty="0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5. </a:t>
              </a:r>
              <a:r>
                <a:rPr lang="ko-KR" altLang="en-US" sz="2400" spc="-18" dirty="0">
                  <a:solidFill>
                    <a:srgbClr val="303030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구현 화면</a:t>
              </a:r>
              <a:endParaRPr lang="en-US" altLang="ko-KR" sz="2400" spc="-18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65188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979426" y="9526972"/>
            <a:ext cx="1754684" cy="49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ko-KR" altLang="en-US" sz="1265" spc="253" dirty="0">
                <a:solidFill>
                  <a:srgbClr val="FFFFFF"/>
                </a:solidFill>
                <a:ea typeface="Source Han Sans KR Medium"/>
              </a:rPr>
              <a:t>대구광역시 코로나</a:t>
            </a:r>
            <a:r>
              <a:rPr lang="en-US" altLang="ko-KR" sz="1265" spc="253" dirty="0">
                <a:solidFill>
                  <a:srgbClr val="FFFFFF"/>
                </a:solidFill>
                <a:ea typeface="Source Han Sans KR Medium"/>
              </a:rPr>
              <a:t>19 </a:t>
            </a:r>
            <a:r>
              <a:rPr lang="ko-KR" altLang="en-US" sz="1265" spc="253" dirty="0" err="1">
                <a:solidFill>
                  <a:srgbClr val="FFFFFF"/>
                </a:solidFill>
                <a:ea typeface="Source Han Sans KR Medium"/>
              </a:rPr>
              <a:t>확진자수</a:t>
            </a:r>
            <a:r>
              <a:rPr lang="ko-KR" altLang="en-US" sz="1265" spc="253" dirty="0">
                <a:solidFill>
                  <a:srgbClr val="FFFFFF"/>
                </a:solidFill>
                <a:ea typeface="Source Han Sans KR Medium"/>
              </a:rPr>
              <a:t> 현황</a:t>
            </a:r>
            <a:endParaRPr lang="en-US" sz="1265" spc="253" dirty="0">
              <a:solidFill>
                <a:srgbClr val="FFFFFF"/>
              </a:solidFill>
              <a:latin typeface="Source Han Sans K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1"/>
            <a:ext cx="3862983" cy="10287001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3979426" y="9526972"/>
            <a:ext cx="1754684" cy="49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ko-KR" altLang="en-US" sz="1265" spc="253" dirty="0">
                <a:solidFill>
                  <a:srgbClr val="FFFFFF"/>
                </a:solidFill>
                <a:ea typeface="Source Han Sans KR Medium"/>
              </a:rPr>
              <a:t>대구광역시 코로나</a:t>
            </a:r>
            <a:r>
              <a:rPr lang="en-US" altLang="ko-KR" sz="1265" spc="253" dirty="0">
                <a:solidFill>
                  <a:srgbClr val="FFFFFF"/>
                </a:solidFill>
                <a:ea typeface="Source Han Sans KR Medium"/>
              </a:rPr>
              <a:t>19 </a:t>
            </a:r>
            <a:r>
              <a:rPr lang="ko-KR" altLang="en-US" sz="1265" spc="253" dirty="0" err="1">
                <a:solidFill>
                  <a:srgbClr val="FFFFFF"/>
                </a:solidFill>
                <a:ea typeface="Source Han Sans KR Medium"/>
              </a:rPr>
              <a:t>확진자수</a:t>
            </a:r>
            <a:r>
              <a:rPr lang="ko-KR" altLang="en-US" sz="1265" spc="253" dirty="0">
                <a:solidFill>
                  <a:srgbClr val="FFFFFF"/>
                </a:solidFill>
                <a:ea typeface="Source Han Sans KR Medium"/>
              </a:rPr>
              <a:t> 현황</a:t>
            </a:r>
            <a:endParaRPr lang="en-US" altLang="ko-KR" sz="1265" spc="253" dirty="0">
              <a:solidFill>
                <a:srgbClr val="FFFFFF"/>
              </a:solidFill>
              <a:latin typeface="Source Han Sans KR Medium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95703" y="798026"/>
            <a:ext cx="9510232" cy="7615057"/>
            <a:chOff x="0" y="57150"/>
            <a:chExt cx="12680309" cy="8526194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34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en-US" sz="5906">
                  <a:solidFill>
                    <a:srgbClr val="303030"/>
                  </a:solidFill>
                  <a:ea typeface="Source Han Sans KR Bold"/>
                </a:rPr>
                <a:t>소개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15581"/>
              <a:ext cx="12055078" cy="525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ko-KR" altLang="en-US" sz="2812" dirty="0">
                  <a:solidFill>
                    <a:srgbClr val="74AEDB"/>
                  </a:solidFill>
                  <a:latin typeface="Source Han Sans KR Bold"/>
                  <a:ea typeface="Source Han Sans KR Bold"/>
                </a:rPr>
                <a:t>대구광역시 코로나</a:t>
              </a:r>
              <a:r>
                <a:rPr lang="en-US" altLang="ko-KR" sz="2812" dirty="0">
                  <a:solidFill>
                    <a:srgbClr val="74AEDB"/>
                  </a:solidFill>
                  <a:latin typeface="Source Han Sans KR Bold"/>
                  <a:ea typeface="Source Han Sans KR Bold"/>
                </a:rPr>
                <a:t>19 </a:t>
              </a:r>
              <a:r>
                <a:rPr lang="ko-KR" altLang="en-US" sz="2812" dirty="0" err="1">
                  <a:solidFill>
                    <a:srgbClr val="74AEDB"/>
                  </a:solidFill>
                  <a:latin typeface="Source Han Sans KR Bold"/>
                  <a:ea typeface="Source Han Sans KR Bold"/>
                </a:rPr>
                <a:t>확진자수</a:t>
              </a:r>
              <a:r>
                <a:rPr lang="ko-KR" altLang="en-US" sz="2812" dirty="0">
                  <a:solidFill>
                    <a:srgbClr val="74AEDB"/>
                  </a:solidFill>
                  <a:latin typeface="Source Han Sans KR Bold"/>
                  <a:ea typeface="Source Han Sans KR Bold"/>
                </a:rPr>
                <a:t> 현황</a:t>
              </a:r>
              <a:endParaRPr lang="en-US" sz="2812" dirty="0">
                <a:solidFill>
                  <a:srgbClr val="74AEDB"/>
                </a:solidFill>
                <a:latin typeface="Source Han Sans KR Bold"/>
                <a:ea typeface="Source Han Sans KR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60825"/>
              <a:ext cx="12680309" cy="5322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본 웹페이지는 대구에서 처음 코로나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19 </a:t>
              </a:r>
              <a:r>
                <a:rPr lang="ko-KR" altLang="en-US" sz="2400" spc="-40" dirty="0" err="1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확진자가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발생한  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2020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년 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2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월부터 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2023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년 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1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월까지 약 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3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년에 걸친 대구광역시 소재의 신규 코로나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19 </a:t>
              </a:r>
              <a:r>
                <a:rPr lang="ko-KR" altLang="en-US" sz="2400" spc="-40" dirty="0" err="1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확진자수를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일별로 조회할 수 있는 사이트입니다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.</a:t>
              </a:r>
            </a:p>
            <a:p>
              <a:pPr>
                <a:lnSpc>
                  <a:spcPts val="3400"/>
                </a:lnSpc>
              </a:pPr>
              <a:endPara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  <a:p>
              <a:pPr>
                <a:lnSpc>
                  <a:spcPts val="3400"/>
                </a:lnSpc>
              </a:pP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 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웹페이지에서 조회 희망 월을 선택하면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, 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해당 월의 신규 </a:t>
              </a:r>
              <a:r>
                <a:rPr lang="ko-KR" altLang="en-US" sz="2400" spc="-40" dirty="0" err="1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확진자수를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조회할 수 있습니다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. 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조회된 자료는 일반적인 표와 함께 표현됩니다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.</a:t>
              </a:r>
            </a:p>
            <a:p>
              <a:pPr>
                <a:lnSpc>
                  <a:spcPts val="3400"/>
                </a:lnSpc>
              </a:pPr>
              <a:endPara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  <a:p>
              <a:pPr>
                <a:lnSpc>
                  <a:spcPts val="3400"/>
                </a:lnSpc>
              </a:pP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또한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전반적인 추세의 변화를 손쉽게 파악할 수 있는 꺾은선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, 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막대 그래프와 자료의 직관적인 파악을 도와주는 </a:t>
              </a:r>
              <a:r>
                <a:rPr lang="ko-KR" altLang="en-US" sz="2400" spc="-40" dirty="0" err="1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트리맵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, 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원형 그래프도 함께 표현됩니다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.</a:t>
              </a:r>
            </a:p>
            <a:p>
              <a:pPr>
                <a:lnSpc>
                  <a:spcPts val="3400"/>
                </a:lnSpc>
              </a:pPr>
              <a:endParaRPr lang="en-US" sz="20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  <a:p>
              <a:pPr>
                <a:lnSpc>
                  <a:spcPts val="3400"/>
                </a:lnSpc>
              </a:pPr>
              <a:endParaRPr lang="en-US" sz="20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729879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825959" y="8536393"/>
            <a:ext cx="1372369" cy="946935"/>
          </a:xfrm>
          <a:custGeom>
            <a:avLst/>
            <a:gdLst/>
            <a:ahLst/>
            <a:cxnLst/>
            <a:rect l="l" t="t" r="r" b="b"/>
            <a:pathLst>
              <a:path w="1372369" h="946935">
                <a:moveTo>
                  <a:pt x="1372369" y="946935"/>
                </a:moveTo>
                <a:lnTo>
                  <a:pt x="0" y="946935"/>
                </a:lnTo>
                <a:lnTo>
                  <a:pt x="0" y="0"/>
                </a:lnTo>
                <a:lnTo>
                  <a:pt x="1372369" y="0"/>
                </a:lnTo>
                <a:lnTo>
                  <a:pt x="1372369" y="946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41" b="-2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089672" y="803672"/>
            <a:ext cx="1372369" cy="946935"/>
          </a:xfrm>
          <a:custGeom>
            <a:avLst/>
            <a:gdLst/>
            <a:ahLst/>
            <a:cxnLst/>
            <a:rect l="l" t="t" r="r" b="b"/>
            <a:pathLst>
              <a:path w="1372369" h="946935">
                <a:moveTo>
                  <a:pt x="0" y="0"/>
                </a:moveTo>
                <a:lnTo>
                  <a:pt x="1372369" y="0"/>
                </a:lnTo>
                <a:lnTo>
                  <a:pt x="1372369" y="946935"/>
                </a:lnTo>
                <a:lnTo>
                  <a:pt x="0" y="946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41" b="-24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462041" y="2019300"/>
            <a:ext cx="9041309" cy="5558784"/>
            <a:chOff x="0" y="37902"/>
            <a:chExt cx="12055078" cy="7079454"/>
          </a:xfrm>
        </p:grpSpPr>
        <p:sp>
          <p:nvSpPr>
            <p:cNvPr id="5" name="TextBox 5"/>
            <p:cNvSpPr txBox="1"/>
            <p:nvPr/>
          </p:nvSpPr>
          <p:spPr>
            <a:xfrm>
              <a:off x="0" y="2284809"/>
              <a:ext cx="12055078" cy="4106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00"/>
                </a:lnSpc>
              </a:pPr>
              <a:r>
                <a:rPr lang="ko-KR" altLang="en-US" sz="7600" spc="-152" dirty="0">
                  <a:solidFill>
                    <a:srgbClr val="FFFFFF"/>
                  </a:solidFill>
                  <a:ea typeface="Source Han Sans KR Bold"/>
                </a:rPr>
                <a:t>역사는 반복되지 않지만</a:t>
              </a:r>
              <a:r>
                <a:rPr lang="en-US" altLang="ko-KR" sz="7600" spc="-152" dirty="0">
                  <a:solidFill>
                    <a:srgbClr val="FFFFFF"/>
                  </a:solidFill>
                  <a:ea typeface="Source Han Sans KR Bold"/>
                </a:rPr>
                <a:t>, </a:t>
              </a:r>
              <a:r>
                <a:rPr lang="ko-KR" altLang="en-US" sz="7600" spc="-152" dirty="0">
                  <a:solidFill>
                    <a:srgbClr val="FFFFFF"/>
                  </a:solidFill>
                  <a:ea typeface="Source Han Sans KR Bold"/>
                </a:rPr>
                <a:t>패턴은 유사하다</a:t>
              </a:r>
              <a:endParaRPr lang="en-US" sz="7600" spc="-152" dirty="0">
                <a:solidFill>
                  <a:srgbClr val="FFFFFF"/>
                </a:solidFill>
                <a:latin typeface="Source Han Sans KR Bold"/>
                <a:ea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14438" y="37902"/>
              <a:ext cx="9626203" cy="470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2531" dirty="0" err="1">
                  <a:solidFill>
                    <a:srgbClr val="FFFFFF"/>
                  </a:solidFill>
                  <a:ea typeface="Source Han Sans KR Bold"/>
                </a:rPr>
                <a:t>지혜의</a:t>
              </a:r>
              <a:r>
                <a:rPr lang="en-US" sz="2531" dirty="0">
                  <a:solidFill>
                    <a:srgbClr val="FFFFFF"/>
                  </a:solidFill>
                  <a:ea typeface="Source Han Sans KR Bold"/>
                </a:rPr>
                <a:t> 말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3648670" y="1015008"/>
              <a:ext cx="4757738" cy="160734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14439" y="6825006"/>
              <a:ext cx="9626203" cy="292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2"/>
                </a:lnSpc>
              </a:pPr>
              <a:r>
                <a:rPr lang="ko-KR" altLang="en-US" sz="1617" spc="80" dirty="0" err="1">
                  <a:solidFill>
                    <a:srgbClr val="FFFFFF"/>
                  </a:solidFill>
                  <a:ea typeface="Source Han Sans KR Bold"/>
                </a:rPr>
                <a:t>클라우스</a:t>
              </a:r>
              <a:r>
                <a:rPr lang="ko-KR" altLang="en-US" sz="1617" spc="80" dirty="0">
                  <a:solidFill>
                    <a:srgbClr val="FFFFFF"/>
                  </a:solidFill>
                  <a:ea typeface="Source Han Sans KR Bold"/>
                </a:rPr>
                <a:t> </a:t>
              </a:r>
              <a:r>
                <a:rPr lang="ko-KR" altLang="en-US" sz="1617" spc="80" dirty="0" err="1">
                  <a:solidFill>
                    <a:srgbClr val="FFFFFF"/>
                  </a:solidFill>
                  <a:ea typeface="Source Han Sans KR Bold"/>
                </a:rPr>
                <a:t>와이츠</a:t>
              </a:r>
              <a:endParaRPr lang="en-US" sz="1617" spc="80" dirty="0">
                <a:solidFill>
                  <a:srgbClr val="FFFFFF"/>
                </a:solidFill>
                <a:ea typeface="Source Han Sans KR Bo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689" y="0"/>
            <a:ext cx="3871115" cy="10287000"/>
          </a:xfrm>
          <a:custGeom>
            <a:avLst/>
            <a:gdLst/>
            <a:ahLst/>
            <a:cxnLst/>
            <a:rect l="l" t="t" r="r" b="b"/>
            <a:pathLst>
              <a:path w="3871115" h="12005801">
                <a:moveTo>
                  <a:pt x="0" y="0"/>
                </a:moveTo>
                <a:lnTo>
                  <a:pt x="3871115" y="0"/>
                </a:lnTo>
                <a:lnTo>
                  <a:pt x="3871115" y="12005802"/>
                </a:lnTo>
                <a:lnTo>
                  <a:pt x="0" y="12005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69" r="-2775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979426" y="9526972"/>
            <a:ext cx="1754684" cy="49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ko-KR" altLang="en-US" sz="1265" spc="253" dirty="0">
                <a:solidFill>
                  <a:srgbClr val="FFFFFF"/>
                </a:solidFill>
                <a:ea typeface="Source Han Sans KR Medium"/>
              </a:rPr>
              <a:t>대구광역시 코로나</a:t>
            </a:r>
            <a:r>
              <a:rPr lang="en-US" altLang="ko-KR" sz="1265" spc="253" dirty="0">
                <a:solidFill>
                  <a:srgbClr val="FFFFFF"/>
                </a:solidFill>
                <a:ea typeface="Source Han Sans KR Medium"/>
              </a:rPr>
              <a:t>19 </a:t>
            </a:r>
            <a:r>
              <a:rPr lang="ko-KR" altLang="en-US" sz="1265" spc="253" dirty="0" err="1">
                <a:solidFill>
                  <a:srgbClr val="FFFFFF"/>
                </a:solidFill>
                <a:ea typeface="Source Han Sans KR Medium"/>
              </a:rPr>
              <a:t>확진자수</a:t>
            </a:r>
            <a:r>
              <a:rPr lang="ko-KR" altLang="en-US" sz="1265" spc="253" dirty="0">
                <a:solidFill>
                  <a:srgbClr val="FFFFFF"/>
                </a:solidFill>
                <a:ea typeface="Source Han Sans KR Medium"/>
              </a:rPr>
              <a:t> 현황</a:t>
            </a:r>
            <a:endParaRPr lang="en-US" altLang="ko-KR" sz="1265" spc="253" dirty="0">
              <a:solidFill>
                <a:srgbClr val="FFFFFF"/>
              </a:solidFill>
              <a:latin typeface="Source Han Sans KR Medium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495702" y="798028"/>
            <a:ext cx="9772497" cy="7605555"/>
            <a:chOff x="-1" y="57150"/>
            <a:chExt cx="13029996" cy="10140738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12055078" cy="113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en-US" sz="5906" dirty="0" err="1">
                  <a:solidFill>
                    <a:srgbClr val="303030"/>
                  </a:solidFill>
                  <a:ea typeface="Source Han Sans KR Bold"/>
                </a:rPr>
                <a:t>목적</a:t>
              </a:r>
              <a:endParaRPr lang="en-US" sz="5906" dirty="0">
                <a:solidFill>
                  <a:srgbClr val="303030"/>
                </a:solidFill>
                <a:ea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13410"/>
              <a:ext cx="12055078" cy="527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en-US" sz="2812" dirty="0">
                  <a:solidFill>
                    <a:srgbClr val="74AEDB"/>
                  </a:solidFill>
                  <a:ea typeface="Source Han Sans KR Bold"/>
                </a:rPr>
                <a:t>왜 </a:t>
              </a:r>
              <a:r>
                <a:rPr lang="ko-KR" altLang="en-US" sz="2812" dirty="0">
                  <a:solidFill>
                    <a:srgbClr val="74AEDB"/>
                  </a:solidFill>
                  <a:ea typeface="Source Han Sans KR Bold"/>
                </a:rPr>
                <a:t>알아</a:t>
              </a:r>
              <a:r>
                <a:rPr lang="en-US" sz="2812" dirty="0">
                  <a:solidFill>
                    <a:srgbClr val="74AEDB"/>
                  </a:solidFill>
                  <a:ea typeface="Source Han Sans KR Bold"/>
                </a:rPr>
                <a:t>야 </a:t>
              </a:r>
              <a:r>
                <a:rPr lang="en-US" sz="2812" dirty="0" err="1">
                  <a:solidFill>
                    <a:srgbClr val="74AEDB"/>
                  </a:solidFill>
                  <a:ea typeface="Source Han Sans KR Bold"/>
                </a:rPr>
                <a:t>하는가</a:t>
              </a:r>
              <a:endParaRPr lang="en-US" sz="2812" dirty="0">
                <a:solidFill>
                  <a:srgbClr val="74AEDB"/>
                </a:solidFill>
                <a:ea typeface="Source Han Sans K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3260520"/>
              <a:ext cx="13029996" cy="69373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이 페이지를 통해 우리는 전 세계적으로 많은 영향을 주었던 코로나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19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가 지역사회 내에서 확산되는 추세와 패턴을 손쉽게 파악할 수 있습니다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.</a:t>
              </a:r>
            </a:p>
            <a:p>
              <a:pPr>
                <a:lnSpc>
                  <a:spcPts val="3400"/>
                </a:lnSpc>
              </a:pPr>
              <a:endParaRPr 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  <a:p>
              <a:pPr>
                <a:lnSpc>
                  <a:spcPts val="3400"/>
                </a:lnSpc>
              </a:pP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이를 통해 개인으로 하여금 지속적으로 감염성 질병에 대한 인식을 환기할 수 있습니다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.</a:t>
              </a:r>
            </a:p>
            <a:p>
              <a:pPr>
                <a:lnSpc>
                  <a:spcPts val="3400"/>
                </a:lnSpc>
              </a:pPr>
              <a:endParaRPr 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  <a:p>
              <a:pPr>
                <a:lnSpc>
                  <a:spcPts val="3400"/>
                </a:lnSpc>
              </a:pPr>
              <a:r>
                <a:rPr 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또한 추후 발생 가능한 새로운 대규모 감염성 질병에 대응하기 위한 참고 자료로 활용할 수 있습니다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.</a:t>
              </a:r>
            </a:p>
            <a:p>
              <a:pPr>
                <a:lnSpc>
                  <a:spcPts val="3400"/>
                </a:lnSpc>
              </a:pPr>
              <a:endPara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  <a:p>
              <a:pPr>
                <a:lnSpc>
                  <a:spcPts val="3400"/>
                </a:lnSpc>
              </a:pP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이러한 자료를 계속적으로 분석하고 이를 교훈으로 삼아 대응책을 강화함으로써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, </a:t>
              </a:r>
              <a:r>
                <a:rPr lang="ko-KR" altLang="en-US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비슷한 상황에서 빠르고 효과적으로 대응하는 데 도움이 될 것입니다</a:t>
              </a:r>
              <a:r>
                <a:rPr lang="en-US" altLang="ko-KR" sz="24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.</a:t>
              </a:r>
            </a:p>
            <a:p>
              <a:pPr>
                <a:lnSpc>
                  <a:spcPts val="3400"/>
                </a:lnSpc>
              </a:pPr>
              <a:endPara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27709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6989" y="0"/>
            <a:ext cx="15034022" cy="3032522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979426" y="9526972"/>
            <a:ext cx="1754684" cy="49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ko-KR" altLang="en-US" sz="1265" spc="253" dirty="0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대구광역시 코로나</a:t>
            </a:r>
            <a:r>
              <a:rPr lang="en-US" altLang="ko-KR" sz="1265" spc="253" dirty="0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19 </a:t>
            </a:r>
            <a:r>
              <a:rPr lang="ko-KR" altLang="en-US" sz="1265" spc="253" dirty="0" err="1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확진자수</a:t>
            </a:r>
            <a:r>
              <a:rPr lang="ko-KR" altLang="en-US" sz="1265" spc="253" dirty="0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 현황</a:t>
            </a:r>
            <a:endParaRPr lang="en-US" altLang="ko-KR" sz="1265" spc="253" dirty="0">
              <a:solidFill>
                <a:schemeClr val="tx2">
                  <a:lumMod val="60000"/>
                  <a:lumOff val="40000"/>
                </a:schemeClr>
              </a:solidFill>
              <a:latin typeface="Source Han Sans KR Medium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089672" y="1189881"/>
            <a:ext cx="10487918" cy="801444"/>
            <a:chOff x="0" y="48022"/>
            <a:chExt cx="13983891" cy="1068592"/>
          </a:xfrm>
        </p:grpSpPr>
        <p:sp>
          <p:nvSpPr>
            <p:cNvPr id="5" name="TextBox 5"/>
            <p:cNvSpPr txBox="1"/>
            <p:nvPr/>
          </p:nvSpPr>
          <p:spPr>
            <a:xfrm>
              <a:off x="0" y="48022"/>
              <a:ext cx="13983891" cy="662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ko-KR" altLang="en-US" sz="5910" dirty="0">
                  <a:solidFill>
                    <a:srgbClr val="FFFFFF"/>
                  </a:solidFill>
                  <a:ea typeface="Source Han Sans KR Bold"/>
                </a:rPr>
                <a:t>사용 데이터</a:t>
              </a:r>
              <a:endParaRPr lang="en-US" sz="5910" dirty="0">
                <a:solidFill>
                  <a:srgbClr val="FFFFFF"/>
                </a:solidFill>
                <a:ea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6678"/>
              <a:ext cx="13983891" cy="389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6"/>
                </a:lnSpc>
              </a:pPr>
              <a:r>
                <a:rPr lang="en-US" altLang="ko-KR" sz="1828" spc="91" dirty="0">
                  <a:solidFill>
                    <a:srgbClr val="FFFFFF"/>
                  </a:solidFill>
                  <a:ea typeface="Source Han Sans KR Bold"/>
                </a:rPr>
                <a:t>: </a:t>
              </a:r>
              <a:r>
                <a:rPr lang="ko-KR" altLang="en-US" sz="1828" spc="91" dirty="0" err="1">
                  <a:solidFill>
                    <a:srgbClr val="FFFFFF"/>
                  </a:solidFill>
                  <a:ea typeface="Source Han Sans KR Bold"/>
                </a:rPr>
                <a:t>공공데이터포털</a:t>
              </a:r>
              <a:r>
                <a:rPr lang="ko-KR" altLang="en-US" sz="1828" spc="91" dirty="0">
                  <a:solidFill>
                    <a:srgbClr val="FFFFFF"/>
                  </a:solidFill>
                  <a:ea typeface="Source Han Sans KR Bold"/>
                </a:rPr>
                <a:t> 활용 </a:t>
              </a:r>
              <a:endParaRPr lang="en-US" sz="1828" spc="91" dirty="0">
                <a:solidFill>
                  <a:srgbClr val="FFFFFF"/>
                </a:solidFill>
                <a:ea typeface="Source Han Sans KR Bold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676400" y="3724800"/>
            <a:ext cx="3296176" cy="3399900"/>
          </a:xfrm>
          <a:custGeom>
            <a:avLst/>
            <a:gdLst/>
            <a:ahLst/>
            <a:cxnLst/>
            <a:rect l="l" t="t" r="r" b="b"/>
            <a:pathLst>
              <a:path w="1993632" h="1993632">
                <a:moveTo>
                  <a:pt x="0" y="0"/>
                </a:moveTo>
                <a:lnTo>
                  <a:pt x="1993632" y="0"/>
                </a:lnTo>
                <a:lnTo>
                  <a:pt x="1993632" y="1993632"/>
                </a:lnTo>
                <a:lnTo>
                  <a:pt x="0" y="1993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303453" y="4615368"/>
            <a:ext cx="2042072" cy="1800834"/>
          </a:xfrm>
          <a:custGeom>
            <a:avLst/>
            <a:gdLst/>
            <a:ahLst/>
            <a:cxnLst/>
            <a:rect l="l" t="t" r="r" b="b"/>
            <a:pathLst>
              <a:path w="1235111" h="1055972">
                <a:moveTo>
                  <a:pt x="0" y="0"/>
                </a:moveTo>
                <a:lnTo>
                  <a:pt x="1235110" y="0"/>
                </a:lnTo>
                <a:lnTo>
                  <a:pt x="1235110" y="1055973"/>
                </a:lnTo>
                <a:lnTo>
                  <a:pt x="0" y="1055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9" b="-10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2700000">
            <a:off x="13330836" y="-396786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34" b="-13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475088" y="3924300"/>
            <a:ext cx="11174612" cy="2676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본 웹페이지에는</a:t>
            </a:r>
            <a:endParaRPr lang="en-US" altLang="ko-KR" sz="2400" dirty="0">
              <a:solidFill>
                <a:srgbClr val="303030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algn="l">
              <a:lnSpc>
                <a:spcPts val="3037"/>
              </a:lnSpc>
            </a:pPr>
            <a:endParaRPr lang="en-US" altLang="ko-KR" sz="2400" dirty="0">
              <a:solidFill>
                <a:srgbClr val="303030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algn="l">
              <a:lnSpc>
                <a:spcPts val="3037"/>
              </a:lnSpc>
            </a:pP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</a:t>
            </a:r>
            <a:r>
              <a:rPr lang="ko-KR" altLang="en-US" sz="2400" dirty="0" err="1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공공데이터포털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(https://www.data.go.kr/index.do)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에서 제공하는 대구광역시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_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일일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코로나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19 </a:t>
            </a:r>
            <a:r>
              <a:rPr lang="ko-KR" altLang="en-US" sz="2400" dirty="0" err="1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확진자수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.csv 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자료가 사용되었습니다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.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</a:t>
            </a:r>
            <a:endParaRPr lang="en-US" altLang="ko-KR" sz="2400" dirty="0">
              <a:solidFill>
                <a:srgbClr val="303030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algn="l">
              <a:lnSpc>
                <a:spcPts val="3037"/>
              </a:lnSpc>
            </a:pPr>
            <a:endParaRPr lang="en-US" altLang="ko-KR" sz="2400" dirty="0">
              <a:solidFill>
                <a:srgbClr val="303030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algn="l">
              <a:lnSpc>
                <a:spcPts val="3037"/>
              </a:lnSpc>
            </a:pP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본 데이터에는 대구광역시에서 첫 </a:t>
            </a:r>
            <a:r>
              <a:rPr lang="ko-KR" altLang="en-US" sz="2400" dirty="0" err="1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확진자가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발생한 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2020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년 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2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월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(2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월 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18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일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)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부터 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2023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년 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1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월까지의 대구광역시 소재의 코로나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19 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신규 </a:t>
            </a:r>
            <a:r>
              <a:rPr lang="ko-KR" altLang="en-US" sz="2400" dirty="0" err="1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확진자수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현황에 대해 다루고 있습니다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.</a:t>
            </a:r>
            <a:endParaRPr lang="en-US" sz="2400" dirty="0">
              <a:solidFill>
                <a:srgbClr val="303030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4347B077-8806-85FD-AAF9-ABC32A8623AB}"/>
              </a:ext>
            </a:extLst>
          </p:cNvPr>
          <p:cNvSpPr txBox="1"/>
          <p:nvPr/>
        </p:nvSpPr>
        <p:spPr>
          <a:xfrm>
            <a:off x="5486399" y="7658100"/>
            <a:ext cx="11174612" cy="36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37"/>
              </a:lnSpc>
            </a:pPr>
            <a:r>
              <a:rPr 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</a:t>
            </a:r>
            <a:r>
              <a:rPr lang="ko-KR" altLang="en-US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대구광역시 보건의료정책과 등록</a:t>
            </a:r>
            <a:r>
              <a:rPr lang="en-US" altLang="ko-KR" sz="2400" dirty="0">
                <a:solidFill>
                  <a:srgbClr val="30303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(2023-02-17)</a:t>
            </a:r>
            <a:endParaRPr lang="en-US" sz="2400" dirty="0">
              <a:solidFill>
                <a:srgbClr val="303030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D00C6-F784-C263-4F60-FAA19A12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0C9FAE04-AE61-13DC-16DF-210AF3A4B6E7}"/>
              </a:ext>
            </a:extLst>
          </p:cNvPr>
          <p:cNvGrpSpPr/>
          <p:nvPr/>
        </p:nvGrpSpPr>
        <p:grpSpPr>
          <a:xfrm>
            <a:off x="2495703" y="798028"/>
            <a:ext cx="9041309" cy="1373470"/>
            <a:chOff x="0" y="57150"/>
            <a:chExt cx="12055078" cy="1831293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B323304-3050-2F4B-C2C4-00539D84D24C}"/>
                </a:ext>
              </a:extLst>
            </p:cNvPr>
            <p:cNvSpPr txBox="1"/>
            <p:nvPr/>
          </p:nvSpPr>
          <p:spPr>
            <a:xfrm>
              <a:off x="0" y="57150"/>
              <a:ext cx="12055078" cy="113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ko-KR" altLang="en-US" sz="5906" dirty="0">
                  <a:solidFill>
                    <a:srgbClr val="303030"/>
                  </a:solidFill>
                  <a:ea typeface="Source Han Sans KR Bold"/>
                </a:rPr>
                <a:t>소스 설명</a:t>
              </a:r>
              <a:endParaRPr lang="en-US" sz="5906" dirty="0">
                <a:solidFill>
                  <a:srgbClr val="303030"/>
                </a:solidFill>
                <a:ea typeface="Source Han Sans KR Bold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733782E6-2871-BB9C-E36E-512076805136}"/>
                </a:ext>
              </a:extLst>
            </p:cNvPr>
            <p:cNvSpPr/>
            <p:nvPr/>
          </p:nvSpPr>
          <p:spPr>
            <a:xfrm>
              <a:off x="0" y="1727709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C97C6A5C-E90F-2E89-12BF-593B118C6E81}"/>
              </a:ext>
            </a:extLst>
          </p:cNvPr>
          <p:cNvSpPr/>
          <p:nvPr/>
        </p:nvSpPr>
        <p:spPr>
          <a:xfrm>
            <a:off x="838200" y="2781300"/>
            <a:ext cx="3886200" cy="6248400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E904FC6E-C0F9-8AB0-861B-45A46DA0813B}"/>
              </a:ext>
            </a:extLst>
          </p:cNvPr>
          <p:cNvSpPr txBox="1"/>
          <p:nvPr/>
        </p:nvSpPr>
        <p:spPr>
          <a:xfrm>
            <a:off x="4953000" y="2575343"/>
            <a:ext cx="9220200" cy="6691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1. covid19.jpg</a:t>
            </a:r>
          </a:p>
          <a:p>
            <a:pPr>
              <a:lnSpc>
                <a:spcPts val="3400"/>
              </a:lnSpc>
            </a:pP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: 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웹페이지 상단에 노출되는 배너의 이미지 파일입니다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  <a:p>
            <a:r>
              <a:rPr 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</a:p>
          <a:p>
            <a:pPr>
              <a:lnSpc>
                <a:spcPts val="3400"/>
              </a:lnSpc>
            </a:pP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2. table, line, bar, tree, </a:t>
            </a:r>
            <a:r>
              <a:rPr lang="en-US" altLang="ko-KR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pie.jps</a:t>
            </a:r>
            <a:endParaRPr lang="en-US" altLang="ko-KR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  <a:p>
            <a:pPr>
              <a:lnSpc>
                <a:spcPts val="3400"/>
              </a:lnSpc>
            </a:pP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: 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실제 작동되는 </a:t>
            </a:r>
            <a:r>
              <a:rPr lang="en-US" altLang="ko-KR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jsp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페이지입니다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 style.css,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top, data, </a:t>
            </a:r>
            <a:r>
              <a:rPr lang="en-US" altLang="ko-KR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sidebar.jsp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를 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import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하여 사용합니다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  <a:p>
            <a:r>
              <a:rPr lang="en-US" sz="20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</a:p>
          <a:p>
            <a:pPr>
              <a:lnSpc>
                <a:spcPts val="3400"/>
              </a:lnSpc>
            </a:pPr>
            <a:r>
              <a:rPr 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3. style.css</a:t>
            </a:r>
          </a:p>
          <a:p>
            <a:pPr>
              <a:lnSpc>
                <a:spcPts val="3400"/>
              </a:lnSpc>
            </a:pP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: covid19.jsp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에서 사용되는 간단한 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style 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정보를 저장하는 파일입니다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  <a:p>
            <a:r>
              <a:rPr lang="en-US" altLang="ko-KR" sz="20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</a:p>
          <a:p>
            <a:pPr>
              <a:lnSpc>
                <a:spcPts val="3400"/>
              </a:lnSpc>
            </a:pP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4. </a:t>
            </a:r>
            <a:r>
              <a:rPr lang="en-US" altLang="ko-KR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top.jsp</a:t>
            </a:r>
            <a:endParaRPr lang="en-US" altLang="ko-KR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  <a:p>
            <a:pPr>
              <a:lnSpc>
                <a:spcPts val="3400"/>
              </a:lnSpc>
            </a:pP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: covid19.jsp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에서 사용되는 조회 희망 월 선택에 필요한 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form 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정보를 저장하는 파일입니다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  <a:p>
            <a:r>
              <a:rPr lang="en-US" altLang="ko-KR" sz="20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</a:p>
          <a:p>
            <a:pPr>
              <a:lnSpc>
                <a:spcPts val="3400"/>
              </a:lnSpc>
            </a:pP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5. </a:t>
            </a:r>
            <a:r>
              <a:rPr lang="en-US" altLang="ko-KR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data.jsp</a:t>
            </a:r>
            <a:endParaRPr lang="en-US" altLang="ko-KR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  <a:p>
            <a:pPr>
              <a:lnSpc>
                <a:spcPts val="3400"/>
              </a:lnSpc>
            </a:pP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: 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데이터베이스에서 데이터를 불러오는데 필요한 코드를 저장하는 파일입니다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  <a:p>
            <a:r>
              <a:rPr lang="en-US" altLang="ko-KR" sz="20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</a:p>
          <a:p>
            <a:pPr>
              <a:lnSpc>
                <a:spcPts val="3400"/>
              </a:lnSpc>
            </a:pP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6. </a:t>
            </a:r>
            <a:r>
              <a:rPr lang="en-US" altLang="ko-KR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sidebar.jsp</a:t>
            </a:r>
            <a:endParaRPr lang="en-US" altLang="ko-KR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  <a:p>
            <a:pPr>
              <a:lnSpc>
                <a:spcPts val="3400"/>
              </a:lnSpc>
            </a:pP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: 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조회 희망 시각화 자료형 선택에 필요한 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form </a:t>
            </a:r>
            <a:r>
              <a:rPr lang="ko-KR" altLang="en-US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정보를 저장하는 파일입니다</a:t>
            </a:r>
            <a:r>
              <a:rPr lang="en-US" altLang="ko-KR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F50B63D-37A5-D3D1-A2C9-30AE31E4642C}"/>
              </a:ext>
            </a:extLst>
          </p:cNvPr>
          <p:cNvSpPr txBox="1"/>
          <p:nvPr/>
        </p:nvSpPr>
        <p:spPr>
          <a:xfrm>
            <a:off x="13979426" y="9526972"/>
            <a:ext cx="1754684" cy="49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ko-KR" altLang="en-US" sz="1265" spc="253" dirty="0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대구광역시 코로나</a:t>
            </a:r>
            <a:r>
              <a:rPr lang="en-US" altLang="ko-KR" sz="1265" spc="253" dirty="0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19 </a:t>
            </a:r>
            <a:r>
              <a:rPr lang="ko-KR" altLang="en-US" sz="1265" spc="253" dirty="0" err="1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확진자수</a:t>
            </a:r>
            <a:r>
              <a:rPr lang="ko-KR" altLang="en-US" sz="1265" spc="253" dirty="0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 현황</a:t>
            </a:r>
            <a:endParaRPr lang="en-US" altLang="ko-KR" sz="1265" spc="253" dirty="0">
              <a:solidFill>
                <a:schemeClr val="tx2">
                  <a:lumMod val="60000"/>
                  <a:lumOff val="40000"/>
                </a:schemeClr>
              </a:solidFill>
              <a:latin typeface="Source Han Sans KR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555632-20C8-5FBA-0A86-4FE65E71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00" y="3009900"/>
            <a:ext cx="3306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2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27ED-6219-F6EC-207A-62A6FB86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2">
            <a:extLst>
              <a:ext uri="{FF2B5EF4-FFF2-40B4-BE49-F238E27FC236}">
                <a16:creationId xmlns:a16="http://schemas.microsoft.com/office/drawing/2014/main" id="{A0F9830B-010D-E367-5EA7-E30AD55750F3}"/>
              </a:ext>
            </a:extLst>
          </p:cNvPr>
          <p:cNvSpPr/>
          <p:nvPr/>
        </p:nvSpPr>
        <p:spPr>
          <a:xfrm>
            <a:off x="8883748" y="7540704"/>
            <a:ext cx="7001608" cy="1488995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A6ABF81-99A6-13EB-D472-A0030807E013}"/>
              </a:ext>
            </a:extLst>
          </p:cNvPr>
          <p:cNvGrpSpPr/>
          <p:nvPr/>
        </p:nvGrpSpPr>
        <p:grpSpPr>
          <a:xfrm>
            <a:off x="2495703" y="798028"/>
            <a:ext cx="9041309" cy="1373470"/>
            <a:chOff x="0" y="57150"/>
            <a:chExt cx="12055078" cy="1831293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7AB8FA7-7641-20F0-AF70-33867538446B}"/>
                </a:ext>
              </a:extLst>
            </p:cNvPr>
            <p:cNvSpPr txBox="1"/>
            <p:nvPr/>
          </p:nvSpPr>
          <p:spPr>
            <a:xfrm>
              <a:off x="0" y="57150"/>
              <a:ext cx="12055078" cy="113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ko-KR" altLang="en-US" sz="5906" dirty="0">
                  <a:solidFill>
                    <a:srgbClr val="303030"/>
                  </a:solidFill>
                  <a:ea typeface="Source Han Sans KR Bold"/>
                </a:rPr>
                <a:t>소스 설명</a:t>
              </a:r>
              <a:endParaRPr lang="en-US" sz="5906" dirty="0">
                <a:solidFill>
                  <a:srgbClr val="303030"/>
                </a:solidFill>
                <a:ea typeface="Source Han Sans KR Bold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F8E8BAA3-F033-1A33-4704-99D59AA564D2}"/>
                </a:ext>
              </a:extLst>
            </p:cNvPr>
            <p:cNvSpPr/>
            <p:nvPr/>
          </p:nvSpPr>
          <p:spPr>
            <a:xfrm>
              <a:off x="0" y="1727709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45689F41-D935-F53C-D3AA-B8B5FF3E9F08}"/>
              </a:ext>
            </a:extLst>
          </p:cNvPr>
          <p:cNvSpPr/>
          <p:nvPr/>
        </p:nvSpPr>
        <p:spPr>
          <a:xfrm>
            <a:off x="838200" y="2781300"/>
            <a:ext cx="8077200" cy="6248399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156D13E-BCDE-BCDB-BE30-70D960367863}"/>
              </a:ext>
            </a:extLst>
          </p:cNvPr>
          <p:cNvSpPr txBox="1"/>
          <p:nvPr/>
        </p:nvSpPr>
        <p:spPr>
          <a:xfrm>
            <a:off x="9144000" y="2666258"/>
            <a:ext cx="6741356" cy="1278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style.css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를 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link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태그를 이용하여 사용합니다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또한 기본적으로 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d3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를 이용하여 데이터를 시각화 합니다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BD7AFC73-E89F-DE4F-3E64-083A02AD021A}"/>
              </a:ext>
            </a:extLst>
          </p:cNvPr>
          <p:cNvSpPr txBox="1"/>
          <p:nvPr/>
        </p:nvSpPr>
        <p:spPr>
          <a:xfrm>
            <a:off x="13979426" y="9526972"/>
            <a:ext cx="1754684" cy="49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ko-KR" altLang="en-US" sz="1265" spc="253" dirty="0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대구광역시 코로나</a:t>
            </a:r>
            <a:r>
              <a:rPr lang="en-US" altLang="ko-KR" sz="1265" spc="253" dirty="0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19 </a:t>
            </a:r>
            <a:r>
              <a:rPr lang="ko-KR" altLang="en-US" sz="1265" spc="253" dirty="0" err="1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확진자수</a:t>
            </a:r>
            <a:r>
              <a:rPr lang="ko-KR" altLang="en-US" sz="1265" spc="253" dirty="0">
                <a:solidFill>
                  <a:schemeClr val="tx2">
                    <a:lumMod val="60000"/>
                    <a:lumOff val="40000"/>
                  </a:schemeClr>
                </a:solidFill>
                <a:ea typeface="Source Han Sans KR Medium"/>
              </a:rPr>
              <a:t> 현황</a:t>
            </a:r>
            <a:endParaRPr lang="en-US" altLang="ko-KR" sz="1265" spc="253" dirty="0">
              <a:solidFill>
                <a:schemeClr val="tx2">
                  <a:lumMod val="60000"/>
                  <a:lumOff val="40000"/>
                </a:schemeClr>
              </a:solidFill>
              <a:latin typeface="Source Han Sans KR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9AFA35-91C6-9878-AC6E-A68FDE98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19946"/>
            <a:ext cx="7591425" cy="571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3B7573-4A8F-E050-6C8A-55B31A229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43400"/>
            <a:ext cx="4286250" cy="34290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8F45A2F9-07DA-9366-0D5A-83AC12235D51}"/>
              </a:ext>
            </a:extLst>
          </p:cNvPr>
          <p:cNvSpPr txBox="1"/>
          <p:nvPr/>
        </p:nvSpPr>
        <p:spPr>
          <a:xfrm>
            <a:off x="9142828" y="4279457"/>
            <a:ext cx="6741356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altLang="ko-KR" sz="2400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top.jsp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를 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include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액션태그를 이용하여 사용합니다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1A989F73-D8B0-66B1-F1D6-5EE7768AF803}"/>
              </a:ext>
            </a:extLst>
          </p:cNvPr>
          <p:cNvSpPr txBox="1"/>
          <p:nvPr/>
        </p:nvSpPr>
        <p:spPr>
          <a:xfrm>
            <a:off x="9142828" y="5328538"/>
            <a:ext cx="6591282" cy="1714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altLang="ko-KR" sz="2400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top.jsp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에서 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form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태그를 이용하여 희망 월을 입력 받으면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입력 값에 따라 </a:t>
            </a:r>
            <a:r>
              <a:rPr lang="en-US" altLang="ko-KR" sz="2400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data.jsp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에서 해당 월의 데이터를 받아오고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그 값을 이용하여 각각의 </a:t>
            </a:r>
            <a:r>
              <a:rPr lang="en-US" altLang="ko-KR" sz="2400" spc="-40" dirty="0" err="1">
                <a:solidFill>
                  <a:srgbClr val="303030"/>
                </a:solidFill>
                <a:latin typeface="Source Han Sans KR Normal"/>
                <a:ea typeface="Source Han Sans KR Normal"/>
              </a:rPr>
              <a:t>jsp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 </a:t>
            </a: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파일에서 타입에 맞게 시각화 합니다</a:t>
            </a:r>
            <a:r>
              <a:rPr lang="en-US" altLang="ko-KR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058F9E-4CE1-8BBA-BCAB-4A0FC93E1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28" y="7917424"/>
            <a:ext cx="1459230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AB1CEA-EC84-68E2-A977-BB44A54B1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627" y="6453044"/>
            <a:ext cx="7589521" cy="1116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904F46-0F0F-E31A-6816-AAA3D5A20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627" y="5037043"/>
            <a:ext cx="6504572" cy="98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27ED-6219-F6EC-207A-62A6FB86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7AB8FA7-7641-20F0-AF70-33867538446B}"/>
              </a:ext>
            </a:extLst>
          </p:cNvPr>
          <p:cNvSpPr txBox="1"/>
          <p:nvPr/>
        </p:nvSpPr>
        <p:spPr>
          <a:xfrm>
            <a:off x="2495703" y="798028"/>
            <a:ext cx="9041309" cy="84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ko-KR" altLang="en-US" sz="5906" dirty="0">
                <a:solidFill>
                  <a:srgbClr val="303030"/>
                </a:solidFill>
                <a:ea typeface="Source Han Sans KR Bold"/>
              </a:rPr>
              <a:t>소스 설명</a:t>
            </a:r>
            <a:endParaRPr lang="en-US" sz="5906" dirty="0">
              <a:solidFill>
                <a:srgbClr val="303030"/>
              </a:solidFill>
              <a:ea typeface="Source Han Sans KR Bold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45689F41-D935-F53C-D3AA-B8B5FF3E9F08}"/>
              </a:ext>
            </a:extLst>
          </p:cNvPr>
          <p:cNvSpPr/>
          <p:nvPr/>
        </p:nvSpPr>
        <p:spPr>
          <a:xfrm>
            <a:off x="914400" y="1866901"/>
            <a:ext cx="7848600" cy="6324599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E5846E-0124-154E-03C0-F1439FF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91" y="2095501"/>
            <a:ext cx="7272618" cy="5867400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A186DAFA-093B-8EA9-3790-8D75D74F5BDB}"/>
              </a:ext>
            </a:extLst>
          </p:cNvPr>
          <p:cNvSpPr/>
          <p:nvPr/>
        </p:nvSpPr>
        <p:spPr>
          <a:xfrm>
            <a:off x="9513376" y="1866901"/>
            <a:ext cx="6248400" cy="6324599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156D13E-BCDE-BCDB-BE30-70D960367863}"/>
              </a:ext>
            </a:extLst>
          </p:cNvPr>
          <p:cNvSpPr txBox="1"/>
          <p:nvPr/>
        </p:nvSpPr>
        <p:spPr>
          <a:xfrm>
            <a:off x="3415324" y="8420099"/>
            <a:ext cx="2846752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▲ 꺾은선 그래프 코드</a:t>
            </a:r>
            <a:endParaRPr lang="en-US" altLang="ko-KR" sz="2400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200EA5-E927-AD2C-1895-FBDA5ACF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095501"/>
            <a:ext cx="5767952" cy="58674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1CF07320-770F-FC5B-EEB6-1211D1EBB837}"/>
              </a:ext>
            </a:extLst>
          </p:cNvPr>
          <p:cNvSpPr txBox="1"/>
          <p:nvPr/>
        </p:nvSpPr>
        <p:spPr>
          <a:xfrm>
            <a:off x="11214200" y="8411299"/>
            <a:ext cx="2846752" cy="406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ko-KR" altLang="en-US" sz="24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▲ 꺾은선 그래프 코드</a:t>
            </a:r>
            <a:endParaRPr lang="en-US" altLang="ko-KR" sz="2400" spc="-40" dirty="0">
              <a:solidFill>
                <a:srgbClr val="303030"/>
              </a:solidFill>
              <a:latin typeface="Source Han Sans KR Normal"/>
              <a:ea typeface="Source Han Sans KR Normal"/>
            </a:endParaRPr>
          </a:p>
        </p:txBody>
      </p:sp>
    </p:spTree>
    <p:extLst>
      <p:ext uri="{BB962C8B-B14F-4D97-AF65-F5344CB8AC3E}">
        <p14:creationId xmlns:p14="http://schemas.microsoft.com/office/powerpoint/2010/main" val="2218990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647</Words>
  <Application>Microsoft Office PowerPoint</Application>
  <PresentationFormat>사용자 지정</PresentationFormat>
  <Paragraphs>92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 Rounded MT Bold</vt:lpstr>
      <vt:lpstr>Source Han Sans KR Medium</vt:lpstr>
      <vt:lpstr>Source Han Sans KR Normal</vt:lpstr>
      <vt:lpstr>Calibri</vt:lpstr>
      <vt:lpstr>Source Han Sans KR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하늘색 병원 벡터 아이콘 의학 의료 프레젠테이션</dc:title>
  <cp:lastModifiedBy>JONGJUNE LEE</cp:lastModifiedBy>
  <cp:revision>62</cp:revision>
  <dcterms:created xsi:type="dcterms:W3CDTF">2006-08-16T00:00:00Z</dcterms:created>
  <dcterms:modified xsi:type="dcterms:W3CDTF">2024-04-02T00:19:08Z</dcterms:modified>
  <dc:identifier>DAF-zPJU_5g</dc:identifier>
</cp:coreProperties>
</file>